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58" r:id="rId7"/>
    <p:sldId id="263" r:id="rId8"/>
    <p:sldId id="264" r:id="rId9"/>
    <p:sldId id="265" r:id="rId10"/>
    <p:sldId id="260" r:id="rId11"/>
    <p:sldId id="266" r:id="rId12"/>
  </p:sldIdLst>
  <p:sldSz cx="24384000" cy="13716000"/>
  <p:notesSz cx="6858000" cy="9144000"/>
  <p:embeddedFontLst>
    <p:embeddedFont>
      <p:font typeface="BM HANNA Air OTF" panose="020B0600000101010101" pitchFamily="34" charset="-127"/>
      <p:regular r:id="rId13"/>
    </p:embeddedFont>
    <p:embeddedFont>
      <p:font typeface="BM HANNA Pro OTF" panose="020B0600000101010101" pitchFamily="34" charset="-127"/>
      <p:regular r:id="rId14"/>
    </p:embeddedFont>
    <p:embeddedFont>
      <p:font typeface="Raleway Bold" pitchFamily="2" charset="0"/>
      <p:bold r:id="rId15"/>
    </p:embeddedFont>
    <p:embeddedFont>
      <p:font typeface="Raleway Medium" panose="020F0502020204030204" pitchFamily="34" charset="0"/>
      <p:regular r:id="rId16"/>
      <p:bold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3" autoAdjust="0"/>
    <p:restoredTop sz="94355" autoAdjust="0"/>
  </p:normalViewPr>
  <p:slideViewPr>
    <p:cSldViewPr>
      <p:cViewPr varScale="1">
        <p:scale>
          <a:sx n="30" d="100"/>
          <a:sy n="30" d="100"/>
        </p:scale>
        <p:origin x="296" y="1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82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53.png"/><Relationship Id="rId9" Type="http://schemas.openxmlformats.org/officeDocument/2006/relationships/image" Target="../media/image10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99.png"/><Relationship Id="rId4" Type="http://schemas.openxmlformats.org/officeDocument/2006/relationships/image" Target="../media/image4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53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gif"/><Relationship Id="rId3" Type="http://schemas.openxmlformats.org/officeDocument/2006/relationships/image" Target="../media/image64.png"/><Relationship Id="rId7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82.png"/><Relationship Id="rId5" Type="http://schemas.openxmlformats.org/officeDocument/2006/relationships/image" Target="../media/image97.png"/><Relationship Id="rId10" Type="http://schemas.openxmlformats.org/officeDocument/2006/relationships/image" Target="../media/image81.png"/><Relationship Id="rId4" Type="http://schemas.openxmlformats.org/officeDocument/2006/relationships/image" Target="../media/image96.png"/><Relationship Id="rId9" Type="http://schemas.openxmlformats.org/officeDocument/2006/relationships/image" Target="../media/image10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00" y="0"/>
            <a:ext cx="263779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3327400"/>
            <a:ext cx="70866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1447800"/>
            <a:ext cx="596900" cy="59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47000" y="3517900"/>
            <a:ext cx="8597900" cy="4445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2566" dirty="0">
                <a:solidFill>
                  <a:srgbClr val="383838"/>
                </a:solidFill>
                <a:latin typeface="Raleway Bold"/>
              </a:rPr>
              <a:t>“ Save food, Eat smart“</a:t>
            </a:r>
            <a:endParaRPr lang="en" sz="2566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0000">
            <a:off x="3420822" y="10012931"/>
            <a:ext cx="5700688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360000">
            <a:off x="3584791" y="10110644"/>
            <a:ext cx="5345240" cy="592578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</a:t>
            </a:r>
            <a:r>
              <a:rPr lang="ko-KR" altLang="en-US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요리도 관리도 한 번에</a:t>
            </a:r>
            <a:r>
              <a:rPr lang="en-US" altLang="ko-KR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  <a:endParaRPr lang="en" sz="3626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9448787" y="9932828"/>
            <a:ext cx="5383340" cy="86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60000">
            <a:off x="9479242" y="9953370"/>
            <a:ext cx="5404480" cy="647806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</a:t>
            </a:r>
            <a:r>
              <a:rPr lang="ko-KR" altLang="en-US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What’s in </a:t>
            </a:r>
            <a:r>
              <a:rPr lang="en-US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your</a:t>
            </a:r>
            <a:r>
              <a:rPr lang="ko-KR" altLang="en-US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3626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fridge</a:t>
            </a:r>
            <a:r>
              <a:rPr lang="en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?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00000">
            <a:off x="15240000" y="10058400"/>
            <a:ext cx="50292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66000"/>
          </a:blip>
          <a:stretch>
            <a:fillRect/>
          </a:stretch>
        </p:blipFill>
        <p:spPr>
          <a:xfrm rot="480000">
            <a:off x="19748500" y="5880100"/>
            <a:ext cx="2857500" cy="412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0">
            <a:off x="5143500" y="800100"/>
            <a:ext cx="2565400" cy="256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00000">
            <a:off x="20612100" y="1054100"/>
            <a:ext cx="2095500" cy="209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46000"/>
          </a:blip>
          <a:stretch>
            <a:fillRect/>
          </a:stretch>
        </p:blipFill>
        <p:spPr>
          <a:xfrm rot="-1620000">
            <a:off x="2133600" y="4279900"/>
            <a:ext cx="1917700" cy="220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90600" y="11950700"/>
            <a:ext cx="26377900" cy="176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00000">
            <a:off x="22440900" y="6299200"/>
            <a:ext cx="8763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65000"/>
          </a:blip>
          <a:stretch>
            <a:fillRect/>
          </a:stretch>
        </p:blipFill>
        <p:spPr>
          <a:xfrm rot="7500000">
            <a:off x="1422400" y="9867900"/>
            <a:ext cx="1828800" cy="181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260000">
            <a:off x="17208500" y="736600"/>
            <a:ext cx="2235200" cy="293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>
            <a:alphaModFix amt="78000"/>
          </a:blip>
          <a:stretch>
            <a:fillRect/>
          </a:stretch>
        </p:blipFill>
        <p:spPr>
          <a:xfrm rot="-4080000">
            <a:off x="863600" y="6019800"/>
            <a:ext cx="2933700" cy="2603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rot="-300000">
            <a:off x="15297149" y="10100894"/>
            <a:ext cx="4914900" cy="635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626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# Saving Challenge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3310" y="12802702"/>
            <a:ext cx="5943600" cy="406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337" dirty="0">
                <a:solidFill>
                  <a:srgbClr val="383838"/>
                </a:solidFill>
                <a:latin typeface="Raleway Bold"/>
              </a:rPr>
              <a:t>2022145049 </a:t>
            </a:r>
            <a:r>
              <a:rPr lang="ko-KR" altLang="en-US" sz="2337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왕서빈</a:t>
            </a:r>
            <a:endParaRPr lang="en-US" altLang="ko-KR" sz="2337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20231405</a:t>
            </a:r>
            <a:r>
              <a:rPr lang="en-US" altLang="ko-KR" sz="2337" dirty="0">
                <a:solidFill>
                  <a:srgbClr val="383838"/>
                </a:solidFill>
                <a:latin typeface="Raleway Bold"/>
              </a:rPr>
              <a:t>72</a:t>
            </a:r>
            <a:r>
              <a:rPr lang="ko-KR" altLang="en-US" sz="2337" dirty="0">
                <a:solidFill>
                  <a:srgbClr val="383838"/>
                </a:solidFill>
                <a:latin typeface="Raleway Bold"/>
              </a:rPr>
              <a:t> </a:t>
            </a:r>
            <a:r>
              <a:rPr lang="ko-KR" altLang="en-US" sz="2337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임다솔</a:t>
            </a:r>
            <a:r>
              <a:rPr lang="en" sz="2337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 </a:t>
            </a: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 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58C3F-112A-7B58-24F6-59DE34BB0FB3}"/>
              </a:ext>
            </a:extLst>
          </p:cNvPr>
          <p:cNvSpPr txBox="1"/>
          <p:nvPr/>
        </p:nvSpPr>
        <p:spPr>
          <a:xfrm>
            <a:off x="6792234" y="5321024"/>
            <a:ext cx="1268295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2000" dirty="0">
                <a:solidFill>
                  <a:srgbClr val="383838"/>
                </a:solidFill>
                <a:latin typeface="BM HANNA Pro OTF" panose="020B0600000101010101" pitchFamily="34" charset="-127"/>
              </a:rPr>
              <a:t>Save Eat</a:t>
            </a:r>
            <a:endParaRPr lang="ko-KR" altLang="en-US" sz="2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0" y="-538125"/>
            <a:ext cx="26377900" cy="542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875" y="417076"/>
            <a:ext cx="26162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 rot="19980000">
            <a:off x="1295400" y="1511300"/>
            <a:ext cx="2387600" cy="168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1320000">
            <a:off x="3390900" y="292100"/>
            <a:ext cx="1104900" cy="110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05725" y="544076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8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alphaModFix amt="65000"/>
          </a:blip>
          <a:stretch>
            <a:fillRect/>
          </a:stretch>
        </p:blipFill>
        <p:spPr>
          <a:xfrm rot="7500000">
            <a:off x="21005800" y="990600"/>
            <a:ext cx="1828800" cy="1816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691255" y="1245976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구현화면</a:t>
            </a:r>
            <a:endParaRPr lang="en" sz="9066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447405" y="2996643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사진으로 재료인식 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&amp;</a:t>
            </a:r>
            <a:r>
              <a:rPr lang="ko-KR" altLang="en-US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인사이트 화면</a:t>
            </a:r>
            <a:endParaRPr lang="en" sz="2337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7" name="그림 36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D24A7EA1-BF98-3F53-1CEF-4763FADE0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9" y="1548485"/>
            <a:ext cx="5553817" cy="11614622"/>
          </a:xfrm>
          <a:prstGeom prst="roundRect">
            <a:avLst/>
          </a:prstGeom>
        </p:spPr>
      </p:pic>
      <p:pic>
        <p:nvPicPr>
          <p:cNvPr id="39" name="그림 38" descr="텍스트, 전자제품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932DAB2B-4EEB-0532-F361-8B1172B6DF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64" y="838200"/>
            <a:ext cx="5934122" cy="12688920"/>
          </a:xfrm>
          <a:prstGeom prst="roundRect">
            <a:avLst/>
          </a:prstGeom>
        </p:spPr>
      </p:pic>
      <p:pic>
        <p:nvPicPr>
          <p:cNvPr id="41" name="그림 40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EA9C3146-2903-7F63-7014-36EF8B0AF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780" y="675651"/>
            <a:ext cx="5934122" cy="12487456"/>
          </a:xfrm>
          <a:prstGeom prst="round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68681315-9F4D-88E1-2B25-C95478EDBF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7943" y="5292550"/>
            <a:ext cx="6125229" cy="71774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8298E62-C581-A654-5005-D3F7B5B3F928}"/>
              </a:ext>
            </a:extLst>
          </p:cNvPr>
          <p:cNvSpPr txBox="1"/>
          <p:nvPr/>
        </p:nvSpPr>
        <p:spPr>
          <a:xfrm>
            <a:off x="12107534" y="6765740"/>
            <a:ext cx="4828096" cy="598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갤러리 사진을 선택하면 </a:t>
            </a:r>
            <a:r>
              <a:rPr lang="en-US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ML Kit </a:t>
            </a:r>
            <a:r>
              <a:rPr lang="ko-KR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이미지 라벨링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으로 재료 후보를 자동</a:t>
            </a:r>
            <a:r>
              <a:rPr lang="ko-KR" altLang="en-US" sz="2400" kern="100" dirty="0"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            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        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추출합니다</a:t>
            </a:r>
            <a:r>
              <a:rPr lang="en-US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사용자가 후보를 체크하면 </a:t>
            </a:r>
            <a:r>
              <a:rPr lang="ko-KR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선택한 재료를 냉장고</a:t>
            </a:r>
            <a:r>
              <a:rPr lang="en-US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(Room DB)</a:t>
            </a:r>
            <a:r>
              <a:rPr lang="ko-KR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에 즉시 등록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할 수 있습니다</a:t>
            </a:r>
            <a:r>
              <a:rPr lang="en-US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사진 인식으로 얻은 후보를 선택하면</a:t>
            </a:r>
            <a:r>
              <a:rPr lang="en-US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해당 재료가 </a:t>
            </a:r>
            <a:r>
              <a:rPr lang="ko-KR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냉장고 리스트에 자동 등록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되어 관리됩니다</a:t>
            </a:r>
            <a:r>
              <a:rPr lang="en-US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en-US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인사이트화면에서는 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사용 데이터 기반으로 </a:t>
            </a:r>
            <a:r>
              <a:rPr lang="ko-KR" altLang="ko-KR" sz="24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낭비 감소 지표와 사용 패턴 인사이트</a:t>
            </a:r>
            <a:r>
              <a:rPr lang="ko-KR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를 제공합니다</a:t>
            </a:r>
            <a:r>
              <a:rPr lang="en-US" altLang="ko-KR" sz="24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ko-KR" altLang="ko-KR" sz="24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ko-KR" altLang="ko-KR" sz="24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300" y="0"/>
            <a:ext cx="263779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1447800"/>
            <a:ext cx="5969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0600" y="11950700"/>
            <a:ext cx="26377900" cy="176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80000">
            <a:off x="4813300" y="800100"/>
            <a:ext cx="3340100" cy="334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77000"/>
          </a:blip>
          <a:stretch>
            <a:fillRect/>
          </a:stretch>
        </p:blipFill>
        <p:spPr>
          <a:xfrm rot="-2160000">
            <a:off x="19634200" y="7327900"/>
            <a:ext cx="3505200" cy="350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600000">
            <a:off x="17399000" y="419100"/>
            <a:ext cx="3517900" cy="3517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980000">
            <a:off x="1562100" y="6604000"/>
            <a:ext cx="2514600" cy="331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20000">
            <a:off x="1130300" y="9588500"/>
            <a:ext cx="17272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0000">
            <a:off x="2197100" y="5880100"/>
            <a:ext cx="18288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alphaModFix amt="29000"/>
          </a:blip>
          <a:stretch>
            <a:fillRect/>
          </a:stretch>
        </p:blipFill>
        <p:spPr>
          <a:xfrm>
            <a:off x="20675600" y="1422400"/>
            <a:ext cx="7112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29700" y="6769100"/>
            <a:ext cx="7112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3721100" y="2755900"/>
            <a:ext cx="711200" cy="711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1D83C9-37AE-C173-CD9F-3F77DFC18E2D}"/>
              </a:ext>
            </a:extLst>
          </p:cNvPr>
          <p:cNvSpPr txBox="1"/>
          <p:nvPr/>
        </p:nvSpPr>
        <p:spPr>
          <a:xfrm>
            <a:off x="4312181" y="2694068"/>
            <a:ext cx="1549293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0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thankyou </a:t>
            </a:r>
          </a:p>
          <a:p>
            <a:pPr algn="ctr"/>
            <a:r>
              <a:rPr lang="en" altLang="ko-KR" sz="20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for </a:t>
            </a:r>
          </a:p>
          <a:p>
            <a:pPr algn="ctr"/>
            <a:r>
              <a:rPr lang="en" altLang="ko-KR" sz="20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Listening</a:t>
            </a:r>
            <a:r>
              <a:rPr lang="en-US" altLang="ko-KR" sz="20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lang="ko-KR" altLang="en-US" sz="20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0"/>
            <a:ext cx="26377900" cy="481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2520000">
            <a:off x="17094200" y="-114300"/>
            <a:ext cx="3975100" cy="397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11820000">
            <a:off x="4838700" y="990600"/>
            <a:ext cx="2311400" cy="231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 rot="21300000">
            <a:off x="2578100" y="419100"/>
            <a:ext cx="2336800" cy="233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1905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</a:rPr>
              <a:t>Table of Content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6200" y="850900"/>
            <a:ext cx="64516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80400" y="1016000"/>
            <a:ext cx="7823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dirty="0">
                <a:solidFill>
                  <a:srgbClr val="383838"/>
                </a:solidFill>
                <a:latin typeface="Raleway Bold"/>
              </a:rPr>
              <a:t>Save Eat!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5791200"/>
            <a:ext cx="149098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300" y="5994400"/>
            <a:ext cx="8636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05400" y="6121400"/>
            <a:ext cx="7874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490" b="0" i="0" u="none" strike="noStrike" dirty="0">
                <a:solidFill>
                  <a:srgbClr val="383838"/>
                </a:solidFill>
                <a:latin typeface="Raleway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000" y="6134100"/>
            <a:ext cx="5245100" cy="584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333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앱 소개 </a:t>
            </a:r>
            <a:r>
              <a:rPr lang="en" sz="3333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7429500"/>
            <a:ext cx="14909800" cy="128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7300" y="7632700"/>
            <a:ext cx="863600" cy="863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105400" y="7772400"/>
            <a:ext cx="7874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490" b="0" i="0" u="none" strike="noStrike" dirty="0">
                <a:solidFill>
                  <a:srgbClr val="383838"/>
                </a:solidFill>
                <a:latin typeface="Raleway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23000" y="7772400"/>
            <a:ext cx="6731000" cy="584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333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주요기능 소개</a:t>
            </a:r>
            <a:endParaRPr lang="en" sz="3333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2500" y="9067800"/>
            <a:ext cx="14909800" cy="128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7300" y="9271000"/>
            <a:ext cx="863600" cy="863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105400" y="9410700"/>
            <a:ext cx="7874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490" b="0" i="0" u="none" strike="noStrike" dirty="0">
                <a:solidFill>
                  <a:srgbClr val="383838"/>
                </a:solidFill>
                <a:latin typeface="Raleway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23000" y="9410700"/>
            <a:ext cx="5245100" cy="584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333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사용하는</a:t>
            </a:r>
            <a:r>
              <a:rPr lang="ko-KR" altLang="en-US" sz="3333" b="0" i="0" u="none" strike="noStrike" dirty="0">
                <a:solidFill>
                  <a:srgbClr val="383838"/>
                </a:solidFill>
                <a:latin typeface="Raleway Bold"/>
              </a:rPr>
              <a:t> </a:t>
            </a:r>
            <a:r>
              <a:rPr lang="en-US" altLang="ko-KR" sz="3333" b="0" i="0" u="none" strike="noStrike" dirty="0">
                <a:solidFill>
                  <a:srgbClr val="383838"/>
                </a:solidFill>
                <a:latin typeface="Raleway Bold"/>
              </a:rPr>
              <a:t>API</a:t>
            </a:r>
            <a:endParaRPr lang="en" sz="3333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0" y="10706100"/>
            <a:ext cx="14909800" cy="128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7300" y="10909300"/>
            <a:ext cx="863600" cy="863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260000">
            <a:off x="20472400" y="520700"/>
            <a:ext cx="2032000" cy="4813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105400" y="11049000"/>
            <a:ext cx="787400" cy="609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490" b="0" i="0" u="none" strike="noStrike" dirty="0">
                <a:solidFill>
                  <a:srgbClr val="383838"/>
                </a:solidFill>
                <a:latin typeface="Raleway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23000" y="11049000"/>
            <a:ext cx="5245100" cy="584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333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최종 구현 화면</a:t>
            </a:r>
            <a:endParaRPr lang="en" sz="3333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706100" y="6350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1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80000">
            <a:off x="2806700" y="774700"/>
            <a:ext cx="25654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00000">
            <a:off x="19532600" y="660400"/>
            <a:ext cx="2336800" cy="233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-482600"/>
            <a:ext cx="2362200" cy="236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5842000"/>
            <a:ext cx="5080000" cy="654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5854700"/>
            <a:ext cx="50800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2600" y="5071167"/>
            <a:ext cx="1536700" cy="1536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5775" y="6709467"/>
            <a:ext cx="4279900" cy="1130300"/>
          </a:xfrm>
          <a:prstGeom prst="rect">
            <a:avLst/>
          </a:prstGeom>
        </p:spPr>
        <p:txBody>
          <a:bodyPr lIns="0" tIns="21166" rIns="0" bIns="21166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4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SaveEat</a:t>
            </a:r>
            <a:r>
              <a:rPr lang="ko-KR" altLang="en-US" sz="4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이란</a:t>
            </a:r>
            <a:r>
              <a:rPr lang="en-US" altLang="ko-KR" sz="40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en" sz="40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87500" y="9112250"/>
            <a:ext cx="4394200" cy="2794000"/>
          </a:xfrm>
          <a:prstGeom prst="rect">
            <a:avLst/>
          </a:prstGeom>
        </p:spPr>
        <p:txBody>
          <a:bodyPr rtlCol="0" anchor="ctr"/>
          <a:lstStyle/>
          <a:p>
            <a:pPr algn="ctr">
              <a:lnSpc>
                <a:spcPct val="13280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Save(</a:t>
            </a:r>
            <a:r>
              <a:rPr lang="ko-KR" altLang="en-US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절약</a:t>
            </a: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+</a:t>
            </a:r>
            <a:r>
              <a:rPr lang="ko-KR" altLang="en-US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Eat(</a:t>
            </a:r>
            <a:r>
              <a:rPr lang="ko-KR" altLang="en-US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식사</a:t>
            </a: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통해 재료를 버리지 않고</a:t>
            </a: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더 똑똑하게 소비하는 문화를 만들고자 하는 의미를 담고 있습니다</a:t>
            </a:r>
            <a:r>
              <a:rPr lang="en-US" altLang="ko-KR" sz="2500" dirty="0">
                <a:solidFill>
                  <a:srgbClr val="000000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endParaRPr lang="en" sz="2000" b="0" i="0" u="none" strike="noStrike" dirty="0">
              <a:solidFill>
                <a:srgbClr val="383838"/>
              </a:solidFill>
              <a:latin typeface="Raleway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5842000"/>
            <a:ext cx="5080000" cy="654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0" y="5842000"/>
            <a:ext cx="5080000" cy="262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9650" y="5106092"/>
            <a:ext cx="1536700" cy="1536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251700" y="6680200"/>
            <a:ext cx="4279900" cy="1130300"/>
          </a:xfrm>
          <a:prstGeom prst="rect">
            <a:avLst/>
          </a:prstGeom>
        </p:spPr>
        <p:txBody>
          <a:bodyPr lIns="0" tIns="21166" rIns="0" bIns="21166" rtlCol="0" anchor="ctr"/>
          <a:lstStyle/>
          <a:p>
            <a:pPr lvl="0" algn="ctr">
              <a:lnSpc>
                <a:spcPct val="107899"/>
              </a:lnSpc>
            </a:pPr>
            <a:endParaRPr lang="en" sz="3333" u="none" strike="noStrike" dirty="0">
              <a:solidFill>
                <a:srgbClr val="383838"/>
              </a:solidFill>
              <a:latin typeface="BM HANNA Air OTF" panose="020B0600000101010101" pitchFamily="34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91475" y="6565900"/>
            <a:ext cx="2965450" cy="1358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핵심 역할</a:t>
            </a:r>
            <a:endParaRPr lang="en" sz="40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8700" y="5842000"/>
            <a:ext cx="5080000" cy="654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58700" y="5842000"/>
            <a:ext cx="5080000" cy="262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36700" y="5071167"/>
            <a:ext cx="1536700" cy="1536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852400" y="6680200"/>
            <a:ext cx="4279900" cy="1130300"/>
          </a:xfrm>
          <a:prstGeom prst="rect">
            <a:avLst/>
          </a:prstGeom>
        </p:spPr>
        <p:txBody>
          <a:bodyPr lIns="0" tIns="21166" rIns="0" bIns="21166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4000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개발배경</a:t>
            </a:r>
            <a:endParaRPr lang="en" sz="40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801600" y="9359900"/>
            <a:ext cx="4394200" cy="198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대학생활을 하며 자취를 하다보니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음식물 쓰레기 문제와 유통기한 관리의 어려움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요리 아이디어 부족과 같은 어려움을 겪고 일상 속 불편함에서 출발하였습니다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" sz="2500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59400" y="5842000"/>
            <a:ext cx="5080000" cy="654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59400" y="5842000"/>
            <a:ext cx="5080000" cy="262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932650" y="5128592"/>
            <a:ext cx="1428750" cy="142875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453100" y="6680200"/>
            <a:ext cx="4279900" cy="1130300"/>
          </a:xfrm>
          <a:prstGeom prst="rect">
            <a:avLst/>
          </a:prstGeom>
        </p:spPr>
        <p:txBody>
          <a:bodyPr lIns="0" tIns="21166" rIns="0" bIns="21166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4000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타깃 사용자</a:t>
            </a:r>
            <a:endParaRPr lang="en" sz="40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8615025" y="9382125"/>
            <a:ext cx="4394200" cy="19812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32800"/>
              </a:lnSpc>
            </a:pP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✅ </a:t>
            </a:r>
            <a:r>
              <a:rPr lang="en-US" altLang="ko-KR" sz="25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lang="ko-KR" altLang="en-US" sz="25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인가구</a:t>
            </a:r>
            <a:endParaRPr lang="en-US" altLang="ko-KR" sz="2500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0">
              <a:lnSpc>
                <a:spcPct val="132800"/>
              </a:lnSpc>
            </a:pPr>
            <a:endParaRPr lang="en-US" altLang="ko-KR" sz="2500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✅</a:t>
            </a:r>
            <a:r>
              <a:rPr lang="ko-KR" altLang="en-US" sz="25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바쁜 직장인</a:t>
            </a:r>
            <a:endParaRPr lang="en-US" altLang="ko-KR" sz="2500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0">
              <a:lnSpc>
                <a:spcPct val="132800"/>
              </a:lnSpc>
            </a:pPr>
            <a:endParaRPr lang="en-US" altLang="ko-KR" sz="2500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✅ 냉장고 정리가 힘든 사람</a:t>
            </a:r>
            <a:endParaRPr lang="en" sz="2500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앱 소개</a:t>
            </a:r>
            <a:endParaRPr lang="en" sz="9066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219825" y="2997200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“</a:t>
            </a:r>
            <a:r>
              <a:rPr lang="en-US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Save</a:t>
            </a:r>
            <a:r>
              <a:rPr 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Eat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은 </a:t>
            </a:r>
            <a:r>
              <a:rPr lang="en-US" altLang="ko-KR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인 가구</a:t>
            </a:r>
            <a:r>
              <a:rPr lang="en-US" altLang="ko-KR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바쁜 현대인을 위한 맞춤형 앱입니다</a:t>
            </a:r>
            <a:r>
              <a:rPr lang="en-US" altLang="ko-KR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.”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" sz="2337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5883707-342F-C9E6-53DE-DC4CB35D09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26166" y="5413375"/>
            <a:ext cx="967134" cy="9671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FADD10-2AAB-6A5E-D749-6B0806CCE3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68475" y="5337867"/>
            <a:ext cx="1066800" cy="1066800"/>
          </a:xfrm>
          <a:prstGeom prst="rect">
            <a:avLst/>
          </a:prstGeom>
        </p:spPr>
      </p:pic>
      <p:sp>
        <p:nvSpPr>
          <p:cNvPr id="40" name="TextBox 26">
            <a:extLst>
              <a:ext uri="{FF2B5EF4-FFF2-40B4-BE49-F238E27FC236}">
                <a16:creationId xmlns:a16="http://schemas.microsoft.com/office/drawing/2014/main" id="{C0FE3A9E-8BAB-B2AE-FA38-493A015F60F9}"/>
              </a:ext>
            </a:extLst>
          </p:cNvPr>
          <p:cNvSpPr txBox="1"/>
          <p:nvPr/>
        </p:nvSpPr>
        <p:spPr>
          <a:xfrm>
            <a:off x="7397750" y="9978476"/>
            <a:ext cx="3987800" cy="758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2500" u="none" strike="noStrike" dirty="0">
                <a:solidFill>
                  <a:srgbClr val="0000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SaveEat</a:t>
            </a:r>
            <a:r>
              <a:rPr lang="ko-KR" altLang="en-US" sz="2500" u="none" strike="noStrike" dirty="0">
                <a:solidFill>
                  <a:srgbClr val="0000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은 유통기한을 기반으로 식재료를 정리하고</a:t>
            </a:r>
            <a:r>
              <a:rPr lang="en-US" altLang="ko-KR" sz="2500" u="none" strike="noStrike" dirty="0">
                <a:solidFill>
                  <a:srgbClr val="0000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br>
              <a:rPr lang="ko-KR" altLang="en-US" sz="2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sz="2500" u="none" strike="noStrike" dirty="0">
                <a:solidFill>
                  <a:srgbClr val="0000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남은 재료로 만들 수 있는 요리를 추천해주는 앱입니다</a:t>
            </a:r>
            <a:r>
              <a:rPr lang="en-US" altLang="ko-KR" sz="2500" u="none" strike="noStrike" dirty="0">
                <a:solidFill>
                  <a:srgbClr val="000000"/>
                </a:solidFill>
                <a:effectLst/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en-US" sz="2500" b="0" i="0" u="none" strike="noStrike" dirty="0">
              <a:solidFill>
                <a:srgbClr val="000000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189D4DD-95D4-9B1A-610F-CCFDD382CB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56500" y="5435600"/>
            <a:ext cx="781050" cy="7810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AC05E2-00A3-7DA1-B956-3CC8C6E057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5597" y="5330479"/>
            <a:ext cx="1023042" cy="10230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706100" y="6350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>
            <a:off x="4737100" y="431800"/>
            <a:ext cx="12192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0000">
            <a:off x="19570700" y="3429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0000">
            <a:off x="19469100" y="1955800"/>
            <a:ext cx="21971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rot="-4080000">
            <a:off x="1841500" y="825500"/>
            <a:ext cx="2933700" cy="260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주요 기능</a:t>
            </a:r>
            <a:endParaRPr lang="en" sz="9066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34100" y="3086100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2337" b="0" i="0" u="none" strike="noStrike" dirty="0">
                <a:solidFill>
                  <a:srgbClr val="383838"/>
                </a:solidFill>
                <a:latin typeface="Raleway Bold"/>
              </a:rPr>
              <a:t>“ Save food, Eat smart “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27100" y="9055100"/>
            <a:ext cx="7048500" cy="307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674100" y="9055100"/>
            <a:ext cx="7048500" cy="307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6408400" y="9055100"/>
            <a:ext cx="7048500" cy="307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800600" y="5270500"/>
            <a:ext cx="7048500" cy="307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74985" y="5461000"/>
            <a:ext cx="2870552" cy="113665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위험도 기반 재료 분석</a:t>
            </a:r>
            <a:endParaRPr lang="en" sz="35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534900" y="5270500"/>
            <a:ext cx="7048500" cy="3073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79511" y="5867233"/>
            <a:ext cx="977900" cy="1485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400" y="9779000"/>
            <a:ext cx="15748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1300" y="6121400"/>
            <a:ext cx="16256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6956" y="9899650"/>
            <a:ext cx="15113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41800" y="9664700"/>
            <a:ext cx="1625600" cy="1498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20200" y="12827000"/>
            <a:ext cx="59436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sz="2337" dirty="0">
                <a:solidFill>
                  <a:srgbClr val="383838"/>
                </a:solidFill>
                <a:latin typeface="Raleway Bold"/>
              </a:rPr>
              <a:t>SaveEat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A5000-BF18-1A55-21E8-C47DD6E476A3}"/>
              </a:ext>
            </a:extLst>
          </p:cNvPr>
          <p:cNvSpPr txBox="1"/>
          <p:nvPr/>
        </p:nvSpPr>
        <p:spPr>
          <a:xfrm>
            <a:off x="8267700" y="6696723"/>
            <a:ext cx="377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단순 날짜 비교 ❌</a:t>
            </a:r>
            <a:endParaRPr lang="en-US" altLang="ko-KR" sz="2400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4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위험도 점수 모델 ✅</a:t>
            </a:r>
            <a:endParaRPr lang="ko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3A9C8179-5BB5-525C-790E-94C95C219287}"/>
              </a:ext>
            </a:extLst>
          </p:cNvPr>
          <p:cNvSpPr txBox="1"/>
          <p:nvPr/>
        </p:nvSpPr>
        <p:spPr>
          <a:xfrm>
            <a:off x="15291413" y="5499568"/>
            <a:ext cx="3687590" cy="113665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위험도 상위 </a:t>
            </a:r>
            <a:r>
              <a:rPr lang="en-US" altLang="ko-KR" sz="3500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lang="ko-KR" altLang="en-US" sz="3500" b="0" i="0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개 자동 추출</a:t>
            </a:r>
            <a:endParaRPr lang="en" sz="35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284321-5AF0-55AF-42E2-9F12658A63BB}"/>
              </a:ext>
            </a:extLst>
          </p:cNvPr>
          <p:cNvSpPr txBox="1"/>
          <p:nvPr/>
        </p:nvSpPr>
        <p:spPr>
          <a:xfrm>
            <a:off x="15148011" y="6637575"/>
            <a:ext cx="39743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전체 재료 중 위험도</a:t>
            </a:r>
            <a:endParaRPr lang="en-US" altLang="ko-KR" sz="2500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상위 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개를 자동 추출함</a:t>
            </a:r>
            <a:endParaRPr lang="en-US" altLang="ko-KR" sz="2500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5F39F390-FB39-B8A8-1D60-F7B8CE4CA6E0}"/>
              </a:ext>
            </a:extLst>
          </p:cNvPr>
          <p:cNvSpPr txBox="1"/>
          <p:nvPr/>
        </p:nvSpPr>
        <p:spPr>
          <a:xfrm>
            <a:off x="4274695" y="9070976"/>
            <a:ext cx="2913945" cy="113665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-US" sz="35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AI</a:t>
            </a:r>
            <a:r>
              <a:rPr lang="ko-KR" altLang="en-US" sz="35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레시피 추천</a:t>
            </a:r>
            <a:endParaRPr lang="en" sz="35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D24C7EE3-CD5A-927E-D58E-1D83E68B35E0}"/>
              </a:ext>
            </a:extLst>
          </p:cNvPr>
          <p:cNvSpPr txBox="1"/>
          <p:nvPr/>
        </p:nvSpPr>
        <p:spPr>
          <a:xfrm>
            <a:off x="11228827" y="9111627"/>
            <a:ext cx="4542545" cy="113665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en-US" sz="35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ML Kit</a:t>
            </a:r>
            <a:r>
              <a:rPr lang="ko-KR" altLang="en-US" sz="35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이미지 인식</a:t>
            </a:r>
            <a:endParaRPr lang="en" sz="35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E4BE60DE-D96B-221E-113A-0076E660DF2F}"/>
              </a:ext>
            </a:extLst>
          </p:cNvPr>
          <p:cNvSpPr txBox="1"/>
          <p:nvPr/>
        </p:nvSpPr>
        <p:spPr>
          <a:xfrm>
            <a:off x="19304638" y="8953501"/>
            <a:ext cx="4152262" cy="1136650"/>
          </a:xfrm>
          <a:prstGeom prst="rect">
            <a:avLst/>
          </a:prstGeom>
        </p:spPr>
        <p:txBody>
          <a:bodyPr lIns="0" tIns="37253" rIns="0" bIns="3725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인사이트 화면</a:t>
            </a:r>
            <a:endParaRPr lang="en" sz="3500" b="0" i="0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4789F7-2FAF-6DC0-F0F2-D03AF6A20F87}"/>
              </a:ext>
            </a:extLst>
          </p:cNvPr>
          <p:cNvSpPr txBox="1"/>
          <p:nvPr/>
        </p:nvSpPr>
        <p:spPr>
          <a:xfrm>
            <a:off x="3657600" y="10132943"/>
            <a:ext cx="396980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위험 재료를 기반으로 조리단계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난이도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시간이 포함 된 레시피가 생성됨</a:t>
            </a:r>
            <a:r>
              <a:rPr lang="en-US" altLang="ko-KR" sz="2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R" altLang="en-US" sz="25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F5F28F-572F-A7D8-ACD6-9AED424C70C3}"/>
              </a:ext>
            </a:extLst>
          </p:cNvPr>
          <p:cNvSpPr txBox="1"/>
          <p:nvPr/>
        </p:nvSpPr>
        <p:spPr>
          <a:xfrm>
            <a:off x="11008652" y="10299724"/>
            <a:ext cx="4540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냉장고</a:t>
            </a:r>
            <a:r>
              <a:rPr lang="en-US" altLang="ko-KR" sz="24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재료 사진을 입력으로 받아 재료후보를 자동 인식함</a:t>
            </a:r>
            <a:endParaRPr lang="ko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FEA0FA-130D-557F-1E4D-26631FE8774A}"/>
              </a:ext>
            </a:extLst>
          </p:cNvPr>
          <p:cNvSpPr txBox="1"/>
          <p:nvPr/>
        </p:nvSpPr>
        <p:spPr>
          <a:xfrm>
            <a:off x="19253200" y="9899650"/>
            <a:ext cx="3771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낭비감소 예상</a:t>
            </a:r>
            <a:endParaRPr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절약 비용 추정</a:t>
            </a:r>
            <a:endParaRPr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AI</a:t>
            </a:r>
            <a:r>
              <a:rPr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추천 효과 요약</a:t>
            </a:r>
            <a:endParaRPr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다음 업데이트 예측</a:t>
            </a:r>
            <a:endParaRPr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706100" y="6350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3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914900"/>
            <a:ext cx="10464800" cy="353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067" y="6223000"/>
            <a:ext cx="3784600" cy="85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45617" y="6362699"/>
            <a:ext cx="26035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ChatGPT API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4914900"/>
            <a:ext cx="10464800" cy="353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4120" y="6231890"/>
            <a:ext cx="37846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94530" y="6360159"/>
            <a:ext cx="33909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2933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G</a:t>
            </a:r>
            <a:r>
              <a:rPr lang="en-US" sz="2933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oogle MLKit</a:t>
            </a:r>
            <a:endParaRPr lang="en" sz="2933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8839200"/>
            <a:ext cx="10464800" cy="353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715" y="10179050"/>
            <a:ext cx="37846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092950" y="10344150"/>
            <a:ext cx="26035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Room DB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8839200"/>
            <a:ext cx="10464800" cy="3530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07130" y="10179050"/>
            <a:ext cx="37846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44000"/>
          </a:blip>
          <a:stretch>
            <a:fillRect/>
          </a:stretch>
        </p:blipFill>
        <p:spPr>
          <a:xfrm rot="19080000">
            <a:off x="17767300" y="114300"/>
            <a:ext cx="3975100" cy="397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00000">
            <a:off x="3657600" y="685800"/>
            <a:ext cx="2336800" cy="2336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00000">
            <a:off x="5638800" y="279400"/>
            <a:ext cx="1866900" cy="1866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7943830" y="10300335"/>
            <a:ext cx="2603500" cy="5207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" sz="2933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Kotlin</a:t>
            </a:r>
            <a:endParaRPr lang="en" sz="2933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사용하는 </a:t>
            </a:r>
            <a:r>
              <a:rPr lang="en-US" altLang="ko-KR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API&amp;</a:t>
            </a:r>
            <a:r>
              <a:rPr lang="ko-KR" altLang="en-US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기술</a:t>
            </a:r>
            <a:endParaRPr lang="en" sz="9066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2" name="그림 31" descr="상징, 원, 로고, 폰트이(가) 표시된 사진&#10;&#10;자동 생성된 설명">
            <a:extLst>
              <a:ext uri="{FF2B5EF4-FFF2-40B4-BE49-F238E27FC236}">
                <a16:creationId xmlns:a16="http://schemas.microsoft.com/office/drawing/2014/main" id="{348AB5A2-D543-B964-84D5-476F5849FB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5600700"/>
            <a:ext cx="2190750" cy="2044699"/>
          </a:xfrm>
          <a:prstGeom prst="roundRect">
            <a:avLst/>
          </a:prstGeom>
        </p:spPr>
      </p:pic>
      <p:pic>
        <p:nvPicPr>
          <p:cNvPr id="12" name="그림 11" descr="스크린샷, 일렉트릭 블루, 그래픽, 블루이(가) 표시된 사진&#10;&#10;자동 생성된 설명">
            <a:extLst>
              <a:ext uri="{FF2B5EF4-FFF2-40B4-BE49-F238E27FC236}">
                <a16:creationId xmlns:a16="http://schemas.microsoft.com/office/drawing/2014/main" id="{E965F05F-04C9-00B1-EE6E-30D231FC81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0" y="5826125"/>
            <a:ext cx="2024664" cy="1695450"/>
          </a:xfrm>
          <a:prstGeom prst="rect">
            <a:avLst/>
          </a:prstGeom>
        </p:spPr>
      </p:pic>
      <p:pic>
        <p:nvPicPr>
          <p:cNvPr id="33" name="그림 32" descr="그린, 클립아트이(가) 표시된 사진&#10;&#10;자동 생성된 설명">
            <a:extLst>
              <a:ext uri="{FF2B5EF4-FFF2-40B4-BE49-F238E27FC236}">
                <a16:creationId xmlns:a16="http://schemas.microsoft.com/office/drawing/2014/main" id="{A3BBB980-94EF-176B-4A4A-F85BBD85D8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15" y="9805670"/>
            <a:ext cx="2038865" cy="1885950"/>
          </a:xfrm>
          <a:prstGeom prst="rect">
            <a:avLst/>
          </a:prstGeom>
        </p:spPr>
      </p:pic>
      <p:pic>
        <p:nvPicPr>
          <p:cNvPr id="36" name="그림 35" descr="다채로움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45FCADDF-A936-D63A-EA53-D7734FCADB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460" y="9810750"/>
            <a:ext cx="15875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599" y="-609600"/>
            <a:ext cx="26371577" cy="542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440000">
            <a:off x="16080832" y="484483"/>
            <a:ext cx="2971800" cy="297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20650200" y="7493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구현화면</a:t>
            </a:r>
            <a:endParaRPr lang="en" sz="9066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34100" y="3086100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메인 화면 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재료 </a:t>
            </a:r>
            <a:r>
              <a:rPr lang="en-US" altLang="ko-KR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개인 상태</a:t>
            </a:r>
            <a:r>
              <a:rPr lang="en-US" altLang="ko-KR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en" sz="2337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06100" y="6604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o4</a:t>
            </a:r>
          </a:p>
        </p:txBody>
      </p:sp>
      <p:pic>
        <p:nvPicPr>
          <p:cNvPr id="22" name="그림 21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8F28943-8C7E-AD26-36C7-2E31DCEEF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9" y="193886"/>
            <a:ext cx="5842000" cy="12540827"/>
          </a:xfrm>
          <a:prstGeom prst="roundRect">
            <a:avLst/>
          </a:prstGeom>
        </p:spPr>
      </p:pic>
      <p:pic>
        <p:nvPicPr>
          <p:cNvPr id="24" name="Picture 15">
            <a:extLst>
              <a:ext uri="{FF2B5EF4-FFF2-40B4-BE49-F238E27FC236}">
                <a16:creationId xmlns:a16="http://schemas.microsoft.com/office/drawing/2014/main" id="{E071E74B-61F8-2B23-DEB2-34782B664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6100" y="7719736"/>
            <a:ext cx="4597400" cy="990600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422B8B1-B0FD-0806-5B9C-F657041A0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3562" y="4003661"/>
            <a:ext cx="8394700" cy="74321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589AE3-7E92-4B90-5A96-7902C17B2369}"/>
              </a:ext>
            </a:extLst>
          </p:cNvPr>
          <p:cNvSpPr txBox="1"/>
          <p:nvPr/>
        </p:nvSpPr>
        <p:spPr>
          <a:xfrm>
            <a:off x="10883900" y="6351024"/>
            <a:ext cx="6888539" cy="352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홈 대시보드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“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오늘의 미션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”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과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유통기한 기반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TOP3(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위험 재료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를 보여줍니다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버튼으로 </a:t>
            </a: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냉장고</a:t>
            </a:r>
            <a:r>
              <a:rPr lang="en-US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사진인식</a:t>
            </a:r>
            <a:r>
              <a:rPr lang="en-US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레시피</a:t>
            </a:r>
            <a:r>
              <a:rPr lang="en-US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인사이트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기능을 한 번에 이동합니다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3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ko-KR" altLang="ko-KR" sz="3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00000">
            <a:off x="7267769" y="273050"/>
            <a:ext cx="30226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320000">
            <a:off x="13512687" y="-40640"/>
            <a:ext cx="2552700" cy="255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706100" y="6350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5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구현화면</a:t>
            </a:r>
            <a:endParaRPr lang="en" sz="9066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889310" y="3022713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내 냉장고 화면</a:t>
            </a:r>
            <a:endParaRPr lang="en" sz="2337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26" name="그림 25" descr="휴대 전화, 정보기기, 통신 장치, 스크린샷이(가) 표시된 사진&#10;&#10;자동 생성된 설명">
            <a:extLst>
              <a:ext uri="{FF2B5EF4-FFF2-40B4-BE49-F238E27FC236}">
                <a16:creationId xmlns:a16="http://schemas.microsoft.com/office/drawing/2014/main" id="{D5228BAC-6FFF-7AE2-6959-75C8B74EA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19" y="139256"/>
            <a:ext cx="5549900" cy="11885627"/>
          </a:xfrm>
          <a:prstGeom prst="round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0E65531-8075-E2F0-CF62-B0FD38FAA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362" y="370802"/>
            <a:ext cx="5324790" cy="11422533"/>
          </a:xfrm>
          <a:prstGeom prst="roundRect">
            <a:avLst/>
          </a:prstGeom>
        </p:spPr>
      </p:pic>
      <p:pic>
        <p:nvPicPr>
          <p:cNvPr id="29" name="Picture 15">
            <a:extLst>
              <a:ext uri="{FF2B5EF4-FFF2-40B4-BE49-F238E27FC236}">
                <a16:creationId xmlns:a16="http://schemas.microsoft.com/office/drawing/2014/main" id="{6E6AAD9D-5828-EEBD-9D90-8971D6DCF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4369" y="12375141"/>
            <a:ext cx="4597400" cy="990600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FB747DA0-AE72-5A10-92C9-31FBF9E6F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77057" y="12230234"/>
            <a:ext cx="4597400" cy="990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1119B4-87F8-915D-57E7-4A62748A32D0}"/>
              </a:ext>
            </a:extLst>
          </p:cNvPr>
          <p:cNvSpPr txBox="1"/>
          <p:nvPr/>
        </p:nvSpPr>
        <p:spPr>
          <a:xfrm>
            <a:off x="2164729" y="12515048"/>
            <a:ext cx="48375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내 냉장고 </a:t>
            </a:r>
            <a:r>
              <a:rPr lang="en-US" altLang="ko-KR" sz="3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sz="35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빈 상태</a:t>
            </a:r>
            <a:r>
              <a:rPr lang="en-US" altLang="ko-KR" sz="35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lang="ko-KR" altLang="en-US" sz="3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06C6C2-23D3-F51D-E20B-070B0D3E7543}"/>
              </a:ext>
            </a:extLst>
          </p:cNvPr>
          <p:cNvSpPr txBox="1"/>
          <p:nvPr/>
        </p:nvSpPr>
        <p:spPr>
          <a:xfrm>
            <a:off x="18973800" y="12385914"/>
            <a:ext cx="48375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재료 추가하기</a:t>
            </a:r>
            <a:endParaRPr lang="ko-KR" altLang="en-US" sz="3500" dirty="0"/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F7916F4A-AB25-585B-41F6-05947ADBCB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8710" y="4696347"/>
            <a:ext cx="6756400" cy="5981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D5D500-C764-644D-376D-0D7159A975E3}"/>
              </a:ext>
            </a:extLst>
          </p:cNvPr>
          <p:cNvSpPr txBox="1"/>
          <p:nvPr/>
        </p:nvSpPr>
        <p:spPr>
          <a:xfrm>
            <a:off x="9131235" y="6210300"/>
            <a:ext cx="5911349" cy="406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재료명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수량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단위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유통기한을 입력해 </a:t>
            </a: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냉장고</a:t>
            </a:r>
            <a:r>
              <a:rPr lang="en-US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DB(Room)</a:t>
            </a:r>
            <a:r>
              <a:rPr lang="ko-KR" altLang="ko-KR" sz="3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에 저장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합니다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저장된 데이터는 홈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TOP3, 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냉장고 리스트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레시피 추천의 입력으로 바로 연결됩니다</a:t>
            </a:r>
            <a:r>
              <a:rPr lang="en-US" altLang="ko-KR" sz="3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3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ko-KR" altLang="ko-KR" sz="3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706100" y="6350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6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9140000">
            <a:off x="19773900" y="88900"/>
            <a:ext cx="2070100" cy="490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80000">
            <a:off x="5863331" y="158750"/>
            <a:ext cx="2476500" cy="2476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구현화면</a:t>
            </a:r>
            <a:endParaRPr lang="en" sz="9066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88050" y="3051810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2337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홈 화면</a:t>
            </a:r>
            <a:endParaRPr lang="en" sz="2337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7" name="그림 36" descr="텍스트, 스크린샷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E9BEC3D5-4ECB-1882-F35C-DA0A0C74C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28" y="635000"/>
            <a:ext cx="5553247" cy="11739759"/>
          </a:xfrm>
          <a:prstGeom prst="round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45234BC2-191E-FBDF-5F63-2763B9A53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4380" y="4352643"/>
            <a:ext cx="6756400" cy="5981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ADC48D3-5B02-85A6-6CC4-6BD86B8F2C69}"/>
              </a:ext>
            </a:extLst>
          </p:cNvPr>
          <p:cNvSpPr txBox="1"/>
          <p:nvPr/>
        </p:nvSpPr>
        <p:spPr>
          <a:xfrm>
            <a:off x="11358880" y="6296549"/>
            <a:ext cx="5867400" cy="275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등록된 재료를 기반으로 </a:t>
            </a:r>
            <a:endParaRPr lang="en-US" altLang="ko-KR" sz="40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ko-KR" altLang="ko-KR" sz="40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유통기한</a:t>
            </a:r>
            <a:r>
              <a:rPr lang="en-US" altLang="ko-KR" sz="40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+ </a:t>
            </a:r>
            <a:r>
              <a:rPr lang="ko-KR" altLang="ko-KR" sz="40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위험도 점수</a:t>
            </a:r>
            <a:r>
              <a:rPr lang="ko-KR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를 </a:t>
            </a:r>
            <a:endParaRPr lang="en-US" altLang="ko-KR" sz="40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ko-KR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계산해 </a:t>
            </a:r>
            <a:r>
              <a:rPr lang="en-US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“</a:t>
            </a:r>
            <a:r>
              <a:rPr lang="ko-KR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오늘 꼭 써야 할</a:t>
            </a:r>
            <a:r>
              <a:rPr lang="en-US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TOP3”</a:t>
            </a:r>
            <a:r>
              <a:rPr lang="ko-KR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를 자동 추천합니다</a:t>
            </a:r>
            <a:r>
              <a:rPr lang="en-US" altLang="ko-KR" sz="40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40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790A742E-A44F-134B-B592-87C1A705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09600"/>
            <a:ext cx="26377900" cy="542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482600"/>
            <a:ext cx="2616200" cy="73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706100" y="635000"/>
            <a:ext cx="2984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2337" b="0" i="0" u="none" strike="noStrike" dirty="0">
                <a:solidFill>
                  <a:srgbClr val="383838"/>
                </a:solidFill>
                <a:latin typeface="Raleway Bold"/>
              </a:rPr>
              <a:t>chapter o</a:t>
            </a:r>
            <a:r>
              <a:rPr lang="en-US" altLang="ko-KR" sz="2337" b="0" i="0" u="none" strike="noStrike" dirty="0">
                <a:solidFill>
                  <a:srgbClr val="383838"/>
                </a:solidFill>
                <a:latin typeface="Raleway Bold"/>
              </a:rPr>
              <a:t>7</a:t>
            </a:r>
            <a:endParaRPr lang="en" sz="2337" b="0" i="0" u="none" strike="noStrike" dirty="0">
              <a:solidFill>
                <a:srgbClr val="383838"/>
              </a:solidFill>
              <a:latin typeface="Raleway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280000">
            <a:off x="19253200" y="254000"/>
            <a:ext cx="3314700" cy="331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628900" y="-292100"/>
            <a:ext cx="3352800" cy="3352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20000">
            <a:off x="3441700" y="1879600"/>
            <a:ext cx="1727200" cy="1727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31900" y="1397000"/>
            <a:ext cx="21907500" cy="1600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066" u="none" strike="noStrike" dirty="0">
                <a:solidFill>
                  <a:srgbClr val="383838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구현화면</a:t>
            </a:r>
            <a:endParaRPr lang="en" sz="9066" u="none" strike="noStrike" dirty="0">
              <a:solidFill>
                <a:srgbClr val="383838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951987" y="3148491"/>
            <a:ext cx="123952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2337" b="0" i="0" u="none" strike="noStrike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레시피 추천기능</a:t>
            </a:r>
            <a:endParaRPr lang="en" sz="2337" b="0" i="0" u="none" strike="noStrike" dirty="0">
              <a:solidFill>
                <a:srgbClr val="383838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6555BC-17C0-890D-6B64-5758ADF4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22" y="1604890"/>
            <a:ext cx="4580010" cy="10061006"/>
          </a:xfrm>
          <a:prstGeom prst="round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2237B2-AC97-0380-45FA-8E2DBFBE60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242" y="1911350"/>
            <a:ext cx="4580010" cy="10061006"/>
          </a:xfrm>
          <a:prstGeom prst="round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8D584BB8-45AF-D87E-3BE6-DD32B0B42F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3721" y="12316460"/>
            <a:ext cx="5093157" cy="990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0E6ACA6-B18D-F0AA-CF95-199CBF6283DE}"/>
              </a:ext>
            </a:extLst>
          </p:cNvPr>
          <p:cNvSpPr txBox="1"/>
          <p:nvPr/>
        </p:nvSpPr>
        <p:spPr>
          <a:xfrm>
            <a:off x="1758721" y="12496289"/>
            <a:ext cx="509315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solidFill>
                  <a:srgbClr val="383838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남은 재료로 레시피 추천기능</a:t>
            </a:r>
            <a:endParaRPr lang="ko-KR" altLang="en-US" sz="3500" dirty="0"/>
          </a:p>
        </p:txBody>
      </p:sp>
      <p:pic>
        <p:nvPicPr>
          <p:cNvPr id="40" name="Picture 15">
            <a:extLst>
              <a:ext uri="{FF2B5EF4-FFF2-40B4-BE49-F238E27FC236}">
                <a16:creationId xmlns:a16="http://schemas.microsoft.com/office/drawing/2014/main" id="{FBDFFFEF-9846-157B-14D7-648AA9BE9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19280" y="12244070"/>
            <a:ext cx="5675720" cy="990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FFF042-B615-BD9E-C39E-9DFED5C7ED1F}"/>
              </a:ext>
            </a:extLst>
          </p:cNvPr>
          <p:cNvSpPr txBox="1"/>
          <p:nvPr/>
        </p:nvSpPr>
        <p:spPr>
          <a:xfrm>
            <a:off x="18027558" y="12423899"/>
            <a:ext cx="5675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선택한 재료로 레시피 추천기능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C6EB1C9A-13AF-0FF4-33BE-A0B71027C3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3282950"/>
            <a:ext cx="6294120" cy="55724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1221B8-A062-E0B7-AC70-4F3F4A83C4B1}"/>
              </a:ext>
            </a:extLst>
          </p:cNvPr>
          <p:cNvSpPr txBox="1"/>
          <p:nvPr/>
        </p:nvSpPr>
        <p:spPr>
          <a:xfrm>
            <a:off x="7218485" y="5422900"/>
            <a:ext cx="6294120" cy="2426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냉장고에 저장된 재료를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검색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/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목록 관리</a:t>
            </a: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하며</a:t>
            </a:r>
            <a:r>
              <a:rPr lang="en-US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, </a:t>
            </a: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각 재료의 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D-day +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위험도 상태</a:t>
            </a: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를 직관적으로 </a:t>
            </a:r>
            <a:endParaRPr lang="en-US" altLang="ko-KR" sz="2500" kern="100" dirty="0"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확인합니다</a:t>
            </a:r>
            <a:r>
              <a:rPr lang="en-US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재료는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삭제 기능</a:t>
            </a: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으로 관리가 가능합니다</a:t>
            </a:r>
            <a:r>
              <a:rPr lang="en-US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2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ko-KR" altLang="ko-KR" sz="2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5A32D3FB-CF69-1434-E9EA-48A4FC0F59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9911" y="6941853"/>
            <a:ext cx="6294120" cy="557242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83074F3-D4A1-44E4-C080-150EC945E401}"/>
              </a:ext>
            </a:extLst>
          </p:cNvPr>
          <p:cNvSpPr txBox="1"/>
          <p:nvPr/>
        </p:nvSpPr>
        <p:spPr>
          <a:xfrm>
            <a:off x="11853424" y="8955957"/>
            <a:ext cx="5965856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냉장고 재료 기반으로 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AI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레시피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개를 자동 생성</a:t>
            </a: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합니다</a:t>
            </a:r>
            <a:r>
              <a:rPr lang="en-US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(1) TOP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재료 즉시 추천</a:t>
            </a:r>
            <a:r>
              <a:rPr lang="en-US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+ 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(2)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사용자가 선택한 재료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(1~5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개</a:t>
            </a:r>
            <a:r>
              <a:rPr lang="en-US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) </a:t>
            </a:r>
            <a:r>
              <a:rPr lang="ko-KR" altLang="ko-KR" sz="2500" b="1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맞춤 추천</a:t>
            </a:r>
            <a:r>
              <a:rPr lang="ko-KR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 두 가지 모드를 제공합니다</a:t>
            </a:r>
            <a:r>
              <a:rPr lang="en-US" altLang="ko-KR" sz="2500" kern="100" dirty="0">
                <a:effectLst/>
                <a:latin typeface="BM HANNA Air OTF" panose="020B0600000101010101" pitchFamily="34" charset="-127"/>
                <a:ea typeface="BM HANNA Air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2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ko-KR" altLang="ko-KR" sz="2500" kern="100" dirty="0">
              <a:effectLst/>
              <a:latin typeface="BM HANNA Air OTF" panose="020B0600000101010101" pitchFamily="34" charset="-127"/>
              <a:ea typeface="BM HANNA Air OTF" panose="020B0600000101010101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500</Words>
  <Application>Microsoft Macintosh PowerPoint</Application>
  <PresentationFormat>사용자 지정</PresentationFormat>
  <Paragraphs>96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BM HANNA Pro OTF</vt:lpstr>
      <vt:lpstr>Arial</vt:lpstr>
      <vt:lpstr>BM HANNA Air OTF</vt:lpstr>
      <vt:lpstr>Raleway Bold</vt:lpstr>
      <vt:lpstr>Raleway Medium</vt:lpstr>
      <vt:lpstr>Calibri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왕서빈</cp:lastModifiedBy>
  <cp:revision>6</cp:revision>
  <dcterms:created xsi:type="dcterms:W3CDTF">2006-08-16T00:00:00Z</dcterms:created>
  <dcterms:modified xsi:type="dcterms:W3CDTF">2025-12-17T03:58:06Z</dcterms:modified>
</cp:coreProperties>
</file>